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56" r:id="rId2"/>
    <p:sldId id="289" r:id="rId3"/>
    <p:sldId id="257" r:id="rId4"/>
    <p:sldId id="259" r:id="rId5"/>
    <p:sldId id="288" r:id="rId6"/>
    <p:sldId id="258" r:id="rId7"/>
    <p:sldId id="262" r:id="rId8"/>
    <p:sldId id="276" r:id="rId9"/>
    <p:sldId id="290" r:id="rId10"/>
    <p:sldId id="278" r:id="rId11"/>
    <p:sldId id="263" r:id="rId12"/>
    <p:sldId id="266" r:id="rId13"/>
    <p:sldId id="265" r:id="rId14"/>
    <p:sldId id="277" r:id="rId15"/>
    <p:sldId id="279" r:id="rId16"/>
    <p:sldId id="280" r:id="rId17"/>
    <p:sldId id="272" r:id="rId18"/>
    <p:sldId id="281" r:id="rId19"/>
    <p:sldId id="267" r:id="rId20"/>
    <p:sldId id="268" r:id="rId21"/>
    <p:sldId id="269" r:id="rId22"/>
    <p:sldId id="282" r:id="rId23"/>
    <p:sldId id="283" r:id="rId24"/>
    <p:sldId id="270" r:id="rId25"/>
    <p:sldId id="286" r:id="rId26"/>
    <p:sldId id="287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ygu Su Saraçoğlu" initials="DSS" lastIdx="1" clrIdx="0">
    <p:extLst>
      <p:ext uri="{19B8F6BF-5375-455C-9EA6-DF929625EA0E}">
        <p15:presenceInfo xmlns:p15="http://schemas.microsoft.com/office/powerpoint/2012/main" userId="13b1d703ace28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755" autoAdjust="0"/>
  </p:normalViewPr>
  <p:slideViewPr>
    <p:cSldViewPr snapToGrid="0">
      <p:cViewPr varScale="1">
        <p:scale>
          <a:sx n="81" d="100"/>
          <a:sy n="81" d="100"/>
        </p:scale>
        <p:origin x="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stract\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stract\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BARTHEL</a:t>
            </a:r>
            <a:r>
              <a:rPr lang="tr-TR" baseline="0"/>
              <a:t> INDEX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93968513596404E-2"/>
          <c:y val="0.14378913584512976"/>
          <c:w val="0.87122100128669655"/>
          <c:h val="0.56961643552103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Sayfa1!$A$11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Sayfa1!$B$10:$J$10</c:f>
              <c:strCache>
                <c:ptCount val="9"/>
                <c:pt idx="0">
                  <c:v>GROOMING</c:v>
                </c:pt>
                <c:pt idx="1">
                  <c:v>BATHING</c:v>
                </c:pt>
                <c:pt idx="2">
                  <c:v>DRESSING</c:v>
                </c:pt>
                <c:pt idx="3">
                  <c:v>TOILET USE</c:v>
                </c:pt>
                <c:pt idx="4">
                  <c:v>BOWEL</c:v>
                </c:pt>
                <c:pt idx="5">
                  <c:v>BLADDER</c:v>
                </c:pt>
                <c:pt idx="6">
                  <c:v>STAIRS</c:v>
                </c:pt>
                <c:pt idx="7">
                  <c:v>MOBILITY</c:v>
                </c:pt>
                <c:pt idx="8">
                  <c:v>TRANSFER</c:v>
                </c:pt>
              </c:strCache>
            </c:strRef>
          </c:cat>
          <c:val>
            <c:numRef>
              <c:f>Sayfa1!$B$11:$J$11</c:f>
              <c:numCache>
                <c:formatCode>###0.0%</c:formatCode>
                <c:ptCount val="9"/>
                <c:pt idx="0">
                  <c:v>0.84112149532710279</c:v>
                </c:pt>
                <c:pt idx="1">
                  <c:v>0.91588785046728971</c:v>
                </c:pt>
                <c:pt idx="2">
                  <c:v>0.98130841121495327</c:v>
                </c:pt>
                <c:pt idx="3">
                  <c:v>0.9719626168224299</c:v>
                </c:pt>
                <c:pt idx="4">
                  <c:v>0.90654205607476646</c:v>
                </c:pt>
                <c:pt idx="5">
                  <c:v>0.52336448598130847</c:v>
                </c:pt>
                <c:pt idx="6">
                  <c:v>0.48598130841121495</c:v>
                </c:pt>
                <c:pt idx="7">
                  <c:v>0.84112149532710279</c:v>
                </c:pt>
                <c:pt idx="8">
                  <c:v>0.85046728971962626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6-46C4-BD7C-5E3831B26EB8}"/>
            </c:ext>
          </c:extLst>
        </c:ser>
        <c:ser>
          <c:idx val="1"/>
          <c:order val="1"/>
          <c:tx>
            <c:strRef>
              <c:f>Sayfa1!$A$12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Sayfa1!$B$10:$J$10</c:f>
              <c:strCache>
                <c:ptCount val="9"/>
                <c:pt idx="0">
                  <c:v>GROOMING</c:v>
                </c:pt>
                <c:pt idx="1">
                  <c:v>BATHING</c:v>
                </c:pt>
                <c:pt idx="2">
                  <c:v>DRESSING</c:v>
                </c:pt>
                <c:pt idx="3">
                  <c:v>TOILET USE</c:v>
                </c:pt>
                <c:pt idx="4">
                  <c:v>BOWEL</c:v>
                </c:pt>
                <c:pt idx="5">
                  <c:v>BLADDER</c:v>
                </c:pt>
                <c:pt idx="6">
                  <c:v>STAIRS</c:v>
                </c:pt>
                <c:pt idx="7">
                  <c:v>MOBILITY</c:v>
                </c:pt>
                <c:pt idx="8">
                  <c:v>TRANSFER</c:v>
                </c:pt>
              </c:strCache>
            </c:strRef>
          </c:cat>
          <c:val>
            <c:numRef>
              <c:f>Sayfa1!$B$12:$J$12</c:f>
              <c:numCache>
                <c:formatCode>###0.0%</c:formatCode>
                <c:ptCount val="9"/>
                <c:pt idx="0">
                  <c:v>0.61371841155234652</c:v>
                </c:pt>
                <c:pt idx="1">
                  <c:v>0.75812274368231047</c:v>
                </c:pt>
                <c:pt idx="2">
                  <c:v>0.90252707581227443</c:v>
                </c:pt>
                <c:pt idx="3">
                  <c:v>0.86281588447653434</c:v>
                </c:pt>
                <c:pt idx="4">
                  <c:v>0.89169675090252709</c:v>
                </c:pt>
                <c:pt idx="5">
                  <c:v>0.47653429602888087</c:v>
                </c:pt>
                <c:pt idx="6">
                  <c:v>0.33574007220216606</c:v>
                </c:pt>
                <c:pt idx="7">
                  <c:v>0.62815884476534289</c:v>
                </c:pt>
                <c:pt idx="8">
                  <c:v>0.65342960288808671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6-46C4-BD7C-5E3831B26EB8}"/>
            </c:ext>
          </c:extLst>
        </c:ser>
        <c:ser>
          <c:idx val="2"/>
          <c:order val="2"/>
          <c:tx>
            <c:strRef>
              <c:f>Sayfa1!$A$13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Sayfa1!$B$10:$J$10</c:f>
              <c:strCache>
                <c:ptCount val="9"/>
                <c:pt idx="0">
                  <c:v>GROOMING</c:v>
                </c:pt>
                <c:pt idx="1">
                  <c:v>BATHING</c:v>
                </c:pt>
                <c:pt idx="2">
                  <c:v>DRESSING</c:v>
                </c:pt>
                <c:pt idx="3">
                  <c:v>TOILET USE</c:v>
                </c:pt>
                <c:pt idx="4">
                  <c:v>BOWEL</c:v>
                </c:pt>
                <c:pt idx="5">
                  <c:v>BLADDER</c:v>
                </c:pt>
                <c:pt idx="6">
                  <c:v>STAIRS</c:v>
                </c:pt>
                <c:pt idx="7">
                  <c:v>MOBILITY</c:v>
                </c:pt>
                <c:pt idx="8">
                  <c:v>TRANSFER</c:v>
                </c:pt>
              </c:strCache>
            </c:strRef>
          </c:cat>
          <c:val>
            <c:numRef>
              <c:f>Sayfa1!$B$13:$J$13</c:f>
              <c:numCache>
                <c:formatCode>###0.0%</c:formatCode>
                <c:ptCount val="9"/>
                <c:pt idx="0">
                  <c:v>0.42296072507552873</c:v>
                </c:pt>
                <c:pt idx="1">
                  <c:v>0.6404833836858006</c:v>
                </c:pt>
                <c:pt idx="2">
                  <c:v>0.8489425981873111</c:v>
                </c:pt>
                <c:pt idx="3">
                  <c:v>0.82175226586102723</c:v>
                </c:pt>
                <c:pt idx="4">
                  <c:v>0.82779456193353473</c:v>
                </c:pt>
                <c:pt idx="5">
                  <c:v>0.42900302114803623</c:v>
                </c:pt>
                <c:pt idx="6">
                  <c:v>0.1782477341389728</c:v>
                </c:pt>
                <c:pt idx="7">
                  <c:v>0.45921450151057397</c:v>
                </c:pt>
                <c:pt idx="8">
                  <c:v>0.51057401812688818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6-46C4-BD7C-5E3831B26EB8}"/>
            </c:ext>
          </c:extLst>
        </c:ser>
        <c:ser>
          <c:idx val="3"/>
          <c:order val="3"/>
          <c:tx>
            <c:strRef>
              <c:f>Sayfa1!$A$14</c:f>
              <c:strCache>
                <c:ptCount val="1"/>
                <c:pt idx="0">
                  <c:v>90+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Sayfa1!$B$10:$J$10</c:f>
              <c:strCache>
                <c:ptCount val="9"/>
                <c:pt idx="0">
                  <c:v>GROOMING</c:v>
                </c:pt>
                <c:pt idx="1">
                  <c:v>BATHING</c:v>
                </c:pt>
                <c:pt idx="2">
                  <c:v>DRESSING</c:v>
                </c:pt>
                <c:pt idx="3">
                  <c:v>TOILET USE</c:v>
                </c:pt>
                <c:pt idx="4">
                  <c:v>BOWEL</c:v>
                </c:pt>
                <c:pt idx="5">
                  <c:v>BLADDER</c:v>
                </c:pt>
                <c:pt idx="6">
                  <c:v>STAIRS</c:v>
                </c:pt>
                <c:pt idx="7">
                  <c:v>MOBILITY</c:v>
                </c:pt>
                <c:pt idx="8">
                  <c:v>TRANSFER</c:v>
                </c:pt>
              </c:strCache>
            </c:strRef>
          </c:cat>
          <c:val>
            <c:numRef>
              <c:f>Sayfa1!$B$14:$J$14</c:f>
              <c:numCache>
                <c:formatCode>###0.0%</c:formatCode>
                <c:ptCount val="9"/>
                <c:pt idx="0">
                  <c:v>0.23636363636363636</c:v>
                </c:pt>
                <c:pt idx="1">
                  <c:v>0.4</c:v>
                </c:pt>
                <c:pt idx="2">
                  <c:v>0.70909090909090911</c:v>
                </c:pt>
                <c:pt idx="3">
                  <c:v>0.61818181818181817</c:v>
                </c:pt>
                <c:pt idx="4">
                  <c:v>0.67272727272727262</c:v>
                </c:pt>
                <c:pt idx="5">
                  <c:v>0.4</c:v>
                </c:pt>
                <c:pt idx="6">
                  <c:v>9.0909090909090912E-2</c:v>
                </c:pt>
                <c:pt idx="7">
                  <c:v>0.18181818181818182</c:v>
                </c:pt>
                <c:pt idx="8">
                  <c:v>0.21818181818181817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36-46C4-BD7C-5E3831B26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424208"/>
        <c:axId val="487422568"/>
      </c:barChart>
      <c:catAx>
        <c:axId val="48742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22568"/>
        <c:crosses val="autoZero"/>
        <c:auto val="1"/>
        <c:lblAlgn val="ctr"/>
        <c:lblOffset val="100"/>
        <c:noMultiLvlLbl val="0"/>
      </c:catAx>
      <c:valAx>
        <c:axId val="48742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LAWTON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Sayfa1!$B$1:$I$1</c:f>
              <c:strCache>
                <c:ptCount val="8"/>
                <c:pt idx="0">
                  <c:v>TELEPHONE</c:v>
                </c:pt>
                <c:pt idx="1">
                  <c:v>SHOPPING</c:v>
                </c:pt>
                <c:pt idx="2">
                  <c:v>FOOD</c:v>
                </c:pt>
                <c:pt idx="3">
                  <c:v>HAUSEKEEPİNG</c:v>
                </c:pt>
                <c:pt idx="4">
                  <c:v>LAUNDRY</c:v>
                </c:pt>
                <c:pt idx="5">
                  <c:v>TRANSPORTATION</c:v>
                </c:pt>
                <c:pt idx="6">
                  <c:v>MEDICATION </c:v>
                </c:pt>
                <c:pt idx="7">
                  <c:v>FINANCE</c:v>
                </c:pt>
              </c:strCache>
            </c:strRef>
          </c:cat>
          <c:val>
            <c:numRef>
              <c:f>Sayfa1!$B$2:$I$2</c:f>
              <c:numCache>
                <c:formatCode>0.00%</c:formatCode>
                <c:ptCount val="8"/>
                <c:pt idx="0">
                  <c:v>0.78500000000000003</c:v>
                </c:pt>
                <c:pt idx="1">
                  <c:v>0.67300000000000004</c:v>
                </c:pt>
                <c:pt idx="2" formatCode="0%">
                  <c:v>0.71</c:v>
                </c:pt>
                <c:pt idx="3">
                  <c:v>0.54200000000000004</c:v>
                </c:pt>
                <c:pt idx="4">
                  <c:v>0.79400000000000004</c:v>
                </c:pt>
                <c:pt idx="5">
                  <c:v>0.67300000000000004</c:v>
                </c:pt>
                <c:pt idx="6">
                  <c:v>0.879</c:v>
                </c:pt>
                <c:pt idx="7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6-455B-B33D-7EEFF07457AE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Sayfa1!$B$1:$I$1</c:f>
              <c:strCache>
                <c:ptCount val="8"/>
                <c:pt idx="0">
                  <c:v>TELEPHONE</c:v>
                </c:pt>
                <c:pt idx="1">
                  <c:v>SHOPPING</c:v>
                </c:pt>
                <c:pt idx="2">
                  <c:v>FOOD</c:v>
                </c:pt>
                <c:pt idx="3">
                  <c:v>HAUSEKEEPİNG</c:v>
                </c:pt>
                <c:pt idx="4">
                  <c:v>LAUNDRY</c:v>
                </c:pt>
                <c:pt idx="5">
                  <c:v>TRANSPORTATION</c:v>
                </c:pt>
                <c:pt idx="6">
                  <c:v>MEDICATION </c:v>
                </c:pt>
                <c:pt idx="7">
                  <c:v>FINANCE</c:v>
                </c:pt>
              </c:strCache>
            </c:strRef>
          </c:cat>
          <c:val>
            <c:numRef>
              <c:f>Sayfa1!$B$3:$I$3</c:f>
              <c:numCache>
                <c:formatCode>0.00%</c:formatCode>
                <c:ptCount val="8"/>
                <c:pt idx="0">
                  <c:v>0.58099999999999996</c:v>
                </c:pt>
                <c:pt idx="1">
                  <c:v>0.41899999999999998</c:v>
                </c:pt>
                <c:pt idx="2">
                  <c:v>0.52700000000000002</c:v>
                </c:pt>
                <c:pt idx="3">
                  <c:v>0.245</c:v>
                </c:pt>
                <c:pt idx="4">
                  <c:v>0.51600000000000001</c:v>
                </c:pt>
                <c:pt idx="5">
                  <c:v>0.41499999999999998</c:v>
                </c:pt>
                <c:pt idx="6">
                  <c:v>0.64300000000000002</c:v>
                </c:pt>
                <c:pt idx="7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6-455B-B33D-7EEFF07457AE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Sayfa1!$B$1:$I$1</c:f>
              <c:strCache>
                <c:ptCount val="8"/>
                <c:pt idx="0">
                  <c:v>TELEPHONE</c:v>
                </c:pt>
                <c:pt idx="1">
                  <c:v>SHOPPING</c:v>
                </c:pt>
                <c:pt idx="2">
                  <c:v>FOOD</c:v>
                </c:pt>
                <c:pt idx="3">
                  <c:v>HAUSEKEEPİNG</c:v>
                </c:pt>
                <c:pt idx="4">
                  <c:v>LAUNDRY</c:v>
                </c:pt>
                <c:pt idx="5">
                  <c:v>TRANSPORTATION</c:v>
                </c:pt>
                <c:pt idx="6">
                  <c:v>MEDICATION </c:v>
                </c:pt>
                <c:pt idx="7">
                  <c:v>FINANCE</c:v>
                </c:pt>
              </c:strCache>
            </c:strRef>
          </c:cat>
          <c:val>
            <c:numRef>
              <c:f>Sayfa1!$B$4:$I$4</c:f>
              <c:numCache>
                <c:formatCode>0.00%</c:formatCode>
                <c:ptCount val="8"/>
                <c:pt idx="0">
                  <c:v>0.39600000000000002</c:v>
                </c:pt>
                <c:pt idx="1">
                  <c:v>0.218</c:v>
                </c:pt>
                <c:pt idx="2">
                  <c:v>0.32900000000000001</c:v>
                </c:pt>
                <c:pt idx="3">
                  <c:v>9.7000000000000003E-2</c:v>
                </c:pt>
                <c:pt idx="4">
                  <c:v>0.30199999999999999</c:v>
                </c:pt>
                <c:pt idx="5">
                  <c:v>0.19900000000000001</c:v>
                </c:pt>
                <c:pt idx="6">
                  <c:v>0.52600000000000002</c:v>
                </c:pt>
                <c:pt idx="7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26-455B-B33D-7EEFF07457AE}"/>
            </c:ext>
          </c:extLst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90+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Sayfa1!$B$1:$I$1</c:f>
              <c:strCache>
                <c:ptCount val="8"/>
                <c:pt idx="0">
                  <c:v>TELEPHONE</c:v>
                </c:pt>
                <c:pt idx="1">
                  <c:v>SHOPPING</c:v>
                </c:pt>
                <c:pt idx="2">
                  <c:v>FOOD</c:v>
                </c:pt>
                <c:pt idx="3">
                  <c:v>HAUSEKEEPİNG</c:v>
                </c:pt>
                <c:pt idx="4">
                  <c:v>LAUNDRY</c:v>
                </c:pt>
                <c:pt idx="5">
                  <c:v>TRANSPORTATION</c:v>
                </c:pt>
                <c:pt idx="6">
                  <c:v>MEDICATION </c:v>
                </c:pt>
                <c:pt idx="7">
                  <c:v>FINANCE</c:v>
                </c:pt>
              </c:strCache>
            </c:strRef>
          </c:cat>
          <c:val>
            <c:numRef>
              <c:f>Sayfa1!$B$5:$I$5</c:f>
              <c:numCache>
                <c:formatCode>0.00%</c:formatCode>
                <c:ptCount val="8"/>
                <c:pt idx="0">
                  <c:v>0.23599999999999999</c:v>
                </c:pt>
                <c:pt idx="1">
                  <c:v>0.14499999999999999</c:v>
                </c:pt>
                <c:pt idx="2">
                  <c:v>0.16400000000000001</c:v>
                </c:pt>
                <c:pt idx="3" formatCode="0%">
                  <c:v>0</c:v>
                </c:pt>
                <c:pt idx="4">
                  <c:v>0.109</c:v>
                </c:pt>
                <c:pt idx="5" formatCode="0%">
                  <c:v>5.5E-2</c:v>
                </c:pt>
                <c:pt idx="6">
                  <c:v>0.34499999999999997</c:v>
                </c:pt>
                <c:pt idx="7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26-455B-B33D-7EEFF0745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912728"/>
        <c:axId val="486913712"/>
      </c:barChart>
      <c:catAx>
        <c:axId val="48691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13712"/>
        <c:crosses val="autoZero"/>
        <c:auto val="1"/>
        <c:lblAlgn val="ctr"/>
        <c:lblOffset val="100"/>
        <c:noMultiLvlLbl val="0"/>
      </c:catAx>
      <c:valAx>
        <c:axId val="48691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1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ADDD-C547-4532-ACC3-0C0C582EEE4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FF24-A1F9-4DC0-9890-67F875B5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populations around the world are rapidly ageing and this demographic transition will impact on almost all aspects of society</a:t>
            </a:r>
            <a:endParaRPr lang="tr-TR" dirty="0"/>
          </a:p>
          <a:p>
            <a:endParaRPr lang="tr-TR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aged 65 or older is projected to grow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an estimated 524 million in 2010 to nearly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 billion in 2050</a:t>
            </a:r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</a:t>
            </a:r>
          </a:p>
          <a:p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hearth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hypertension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more commonly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 adults and older people impose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greatest burden on global health.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potential economic and societal costs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noncommunicable diseases of this type rise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sharply with age and have the ability to affect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growth.</a:t>
            </a:r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FF24-A1F9-4DC0-9890-67F875B55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44115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279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47505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6652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01623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3928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8984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370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1972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8032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242"/>
      </p:ext>
    </p:extLst>
  </p:cSld>
  <p:clrMapOvr>
    <a:masterClrMapping/>
  </p:clrMapOvr>
  <p:transition spd="slow">
    <p:split orient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FE42E8-8B57-452D-A122-4DCE9AC771EF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split orient="vert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tuik.gov.tr/Bulten/Index?p=Elderly-Statistics-2020-37227" TargetMode="External"/><Relationship Id="rId2" Type="http://schemas.openxmlformats.org/officeDocument/2006/relationships/hyperlink" Target="https://doi.org/10.1371/journal.pone.01651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levecalisma.gov.tr/media/45354/yasli-nufus-demografik-degisimi-2020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ulation.un.org/w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1CEA592A-8F35-4FDF-B043-D4EEE1FDC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14623" r="8579"/>
          <a:stretch/>
        </p:blipFill>
        <p:spPr>
          <a:xfrm>
            <a:off x="3840928" y="3552265"/>
            <a:ext cx="4510141" cy="2619934"/>
          </a:xfrm>
          <a:prstGeom prst="rect">
            <a:avLst/>
          </a:prstGeom>
        </p:spPr>
      </p:pic>
      <p:sp>
        <p:nvSpPr>
          <p:cNvPr id="25" name="Başlık 24">
            <a:extLst>
              <a:ext uri="{FF2B5EF4-FFF2-40B4-BE49-F238E27FC236}">
                <a16:creationId xmlns:a16="http://schemas.microsoft.com/office/drawing/2014/main" id="{C21CC967-4336-4CAE-ABD9-FD18766E7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518" y="1936979"/>
            <a:ext cx="947495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Investigation of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Affecting</a:t>
            </a: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Daily Life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Geriatric</a:t>
            </a:r>
            <a:r>
              <a:rPr lang="tr-TR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tr-TR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Bezmialem Vakıf Üniversitesi">
            <a:extLst>
              <a:ext uri="{FF2B5EF4-FFF2-40B4-BE49-F238E27FC236}">
                <a16:creationId xmlns:a16="http://schemas.microsoft.com/office/drawing/2014/main" id="{CB07BD24-EC07-481F-A907-7286DB12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750" y="5315560"/>
            <a:ext cx="1399648" cy="7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ED43F57-1DC5-4853-803E-C5562E10DB59}"/>
              </a:ext>
            </a:extLst>
          </p:cNvPr>
          <p:cNvSpPr/>
          <p:nvPr/>
        </p:nvSpPr>
        <p:spPr>
          <a:xfrm>
            <a:off x="770898" y="4539066"/>
            <a:ext cx="315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Assoc. Dr.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Pınar Soysal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 Su Saraçoğlu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3940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D904F1-34CA-4705-86A9-2C14210D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DE5E45-8AC8-42A3-BE83-F88922C0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SPSS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median and range of distribution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and standard deviation were summarized and compared using t-test for age, and proportions were summarized and compared using chi square tests for the rest of the categorical variables.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t test and Mann-Whitney U test (for small size sample groups)   to comparison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in groups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 diseases were classified according to the Satariano index.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comorbid diseases and basic daily living activities and instrumental daily living activities scales was evaluated by logistic regression analysis.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influence on activities of daily living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Lawton activity of daily living test score)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17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4CC7A-8592-4B02-BC5E-7715A8A3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8773"/>
            <a:ext cx="10058400" cy="1450757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1BCEB8D-6662-4690-8B6B-3014BE7B6B42}"/>
              </a:ext>
            </a:extLst>
          </p:cNvPr>
          <p:cNvSpPr/>
          <p:nvPr/>
        </p:nvSpPr>
        <p:spPr>
          <a:xfrm>
            <a:off x="6475365" y="2358601"/>
            <a:ext cx="128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Age Groups</a:t>
            </a:r>
          </a:p>
        </p:txBody>
      </p:sp>
      <p:graphicFrame>
        <p:nvGraphicFramePr>
          <p:cNvPr id="10" name="Tablo 8">
            <a:extLst>
              <a:ext uri="{FF2B5EF4-FFF2-40B4-BE49-F238E27FC236}">
                <a16:creationId xmlns:a16="http://schemas.microsoft.com/office/drawing/2014/main" id="{76E20493-C82F-4D92-AB9F-068978700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42838"/>
              </p:ext>
            </p:extLst>
          </p:nvPr>
        </p:nvGraphicFramePr>
        <p:xfrm>
          <a:off x="6432195" y="2777202"/>
          <a:ext cx="5627682" cy="236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47">
                  <a:extLst>
                    <a:ext uri="{9D8B030D-6E8A-4147-A177-3AD203B41FA5}">
                      <a16:colId xmlns:a16="http://schemas.microsoft.com/office/drawing/2014/main" val="3043340682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2280211364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2882438317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1540513161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1241672027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2491268884"/>
                    </a:ext>
                  </a:extLst>
                </a:gridCol>
              </a:tblGrid>
              <a:tr h="541436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 marL="3175" marR="3175" marT="317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</a:p>
                  </a:txBody>
                  <a:tcPr marL="3175" marR="3175" marT="317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 Percent</a:t>
                      </a:r>
                    </a:p>
                  </a:txBody>
                  <a:tcPr marL="3175" marR="3175" marT="317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Percent</a:t>
                      </a:r>
                    </a:p>
                  </a:txBody>
                  <a:tcPr marL="3175" marR="3175" marT="317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4476"/>
                  </a:ext>
                </a:extLst>
              </a:tr>
              <a:tr h="363864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2857723522"/>
                  </a:ext>
                </a:extLst>
              </a:tr>
              <a:tr h="363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2699448652"/>
                  </a:ext>
                </a:extLst>
              </a:tr>
              <a:tr h="363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80-90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4050424570"/>
                  </a:ext>
                </a:extLst>
              </a:tr>
              <a:tr h="363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90+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84970241"/>
                  </a:ext>
                </a:extLst>
              </a:tr>
              <a:tr h="363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1649128897"/>
                  </a:ext>
                </a:extLst>
              </a:tr>
            </a:tbl>
          </a:graphicData>
        </a:graphic>
      </p:graphicFrame>
      <p:graphicFrame>
        <p:nvGraphicFramePr>
          <p:cNvPr id="11" name="Tablo 4">
            <a:extLst>
              <a:ext uri="{FF2B5EF4-FFF2-40B4-BE49-F238E27FC236}">
                <a16:creationId xmlns:a16="http://schemas.microsoft.com/office/drawing/2014/main" id="{5CF6FD2A-01F4-44A3-BB51-E61B6D576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166762"/>
              </p:ext>
            </p:extLst>
          </p:nvPr>
        </p:nvGraphicFramePr>
        <p:xfrm>
          <a:off x="1005958" y="2543267"/>
          <a:ext cx="3400741" cy="243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256">
                  <a:extLst>
                    <a:ext uri="{9D8B030D-6E8A-4147-A177-3AD203B41FA5}">
                      <a16:colId xmlns:a16="http://schemas.microsoft.com/office/drawing/2014/main" val="1964607756"/>
                    </a:ext>
                  </a:extLst>
                </a:gridCol>
                <a:gridCol w="929406">
                  <a:extLst>
                    <a:ext uri="{9D8B030D-6E8A-4147-A177-3AD203B41FA5}">
                      <a16:colId xmlns:a16="http://schemas.microsoft.com/office/drawing/2014/main" val="3455642665"/>
                    </a:ext>
                  </a:extLst>
                </a:gridCol>
                <a:gridCol w="1217079">
                  <a:extLst>
                    <a:ext uri="{9D8B030D-6E8A-4147-A177-3AD203B41FA5}">
                      <a16:colId xmlns:a16="http://schemas.microsoft.com/office/drawing/2014/main" val="2608084572"/>
                    </a:ext>
                  </a:extLst>
                </a:gridCol>
              </a:tblGrid>
              <a:tr h="49721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marL="3175" marR="3175" marT="3175" marB="0" anchor="b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</a:p>
                  </a:txBody>
                  <a:tcPr marL="3175" marR="3175" marT="3175" marB="0" anchor="b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8860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79,0844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7,61966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46898008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5,084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4,1852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982655513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number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3,334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041721888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Comorbidities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2,0236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1,30075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58844490"/>
                  </a:ext>
                </a:extLst>
              </a:tr>
            </a:tbl>
          </a:graphicData>
        </a:graphic>
      </p:graphicFrame>
      <p:sp>
        <p:nvSpPr>
          <p:cNvPr id="7" name="Dikdörtgen 6">
            <a:extLst>
              <a:ext uri="{FF2B5EF4-FFF2-40B4-BE49-F238E27FC236}">
                <a16:creationId xmlns:a16="http://schemas.microsoft.com/office/drawing/2014/main" id="{4EFD2134-7406-449C-8C6C-7A2EF6B8C291}"/>
              </a:ext>
            </a:extLst>
          </p:cNvPr>
          <p:cNvSpPr/>
          <p:nvPr/>
        </p:nvSpPr>
        <p:spPr>
          <a:xfrm>
            <a:off x="284044" y="2052062"/>
            <a:ext cx="609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768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(%30,3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%69,7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3713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935202F-B983-4F2B-B643-5AD524E1EE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391242"/>
            <a:ext cx="5092361" cy="4075515"/>
          </a:xfrm>
          <a:prstGeom prst="rect">
            <a:avLst/>
          </a:prstGeom>
          <a:noFill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A639BF4-E215-4105-A935-06FCA7BFD2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1391242"/>
            <a:ext cx="5092361" cy="4075515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D44406-8232-421B-9032-5ECCCFFB9B96}"/>
              </a:ext>
            </a:extLst>
          </p:cNvPr>
          <p:cNvSpPr txBox="1"/>
          <p:nvPr/>
        </p:nvSpPr>
        <p:spPr>
          <a:xfrm>
            <a:off x="3077540" y="1388766"/>
            <a:ext cx="1482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GROUPS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729C8FD-2EC2-4BA5-BB9F-3AA15063FEB7}"/>
              </a:ext>
            </a:extLst>
          </p:cNvPr>
          <p:cNvSpPr txBox="1"/>
          <p:nvPr/>
        </p:nvSpPr>
        <p:spPr>
          <a:xfrm>
            <a:off x="8489941" y="1388765"/>
            <a:ext cx="1482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GROUPS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6E1AB3C-2197-4308-8A48-224AEF7FAA8D}"/>
              </a:ext>
            </a:extLst>
          </p:cNvPr>
          <p:cNvSpPr txBox="1"/>
          <p:nvPr/>
        </p:nvSpPr>
        <p:spPr>
          <a:xfrm>
            <a:off x="1244056" y="5681537"/>
            <a:ext cx="22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 </a:t>
            </a:r>
            <a:r>
              <a:rPr lang="tr-TR" dirty="0" err="1"/>
              <a:t>value</a:t>
            </a:r>
            <a:r>
              <a:rPr lang="tr-TR" dirty="0"/>
              <a:t>&lt;,000</a:t>
            </a:r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0AA96A7-E104-4564-BB39-BF5B3801BE8A}"/>
              </a:ext>
            </a:extLst>
          </p:cNvPr>
          <p:cNvSpPr txBox="1"/>
          <p:nvPr/>
        </p:nvSpPr>
        <p:spPr>
          <a:xfrm>
            <a:off x="6796517" y="5681537"/>
            <a:ext cx="22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 </a:t>
            </a:r>
            <a:r>
              <a:rPr lang="tr-TR" dirty="0" err="1"/>
              <a:t>value</a:t>
            </a:r>
            <a:r>
              <a:rPr lang="tr-TR" dirty="0"/>
              <a:t>&lt;,000</a:t>
            </a:r>
            <a:endParaRPr lang="en-US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C70FCE2-6ECB-468B-96CC-AB9B75BB03DB}"/>
              </a:ext>
            </a:extLst>
          </p:cNvPr>
          <p:cNvSpPr/>
          <p:nvPr/>
        </p:nvSpPr>
        <p:spPr>
          <a:xfrm>
            <a:off x="2927339" y="5154229"/>
            <a:ext cx="1632576" cy="41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1932F4F-C5A8-4500-B945-F494623A43AA}"/>
              </a:ext>
            </a:extLst>
          </p:cNvPr>
          <p:cNvSpPr/>
          <p:nvPr/>
        </p:nvSpPr>
        <p:spPr>
          <a:xfrm>
            <a:off x="8333527" y="5154229"/>
            <a:ext cx="1632576" cy="41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29734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4926F19-1073-4127-B854-1DFD7DFC144A}"/>
              </a:ext>
            </a:extLst>
          </p:cNvPr>
          <p:cNvSpPr/>
          <p:nvPr/>
        </p:nvSpPr>
        <p:spPr>
          <a:xfrm>
            <a:off x="10250698" y="2808935"/>
            <a:ext cx="957570" cy="2311706"/>
          </a:xfrm>
          <a:prstGeom prst="ellips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5C76BA-E867-4AC7-A9A2-E8D88A8C156A}"/>
              </a:ext>
            </a:extLst>
          </p:cNvPr>
          <p:cNvSpPr/>
          <p:nvPr/>
        </p:nvSpPr>
        <p:spPr>
          <a:xfrm>
            <a:off x="4434643" y="3210212"/>
            <a:ext cx="584745" cy="229581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0A7382-D9F9-4AA9-A6A4-63709D53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LEVEL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71D13342-2932-456C-92B4-7FE92681E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587932"/>
              </p:ext>
            </p:extLst>
          </p:nvPr>
        </p:nvGraphicFramePr>
        <p:xfrm>
          <a:off x="922456" y="2141991"/>
          <a:ext cx="6039542" cy="378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C00DE1C-C8BF-48E8-954F-6A949CB8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58454"/>
              </p:ext>
            </p:extLst>
          </p:nvPr>
        </p:nvGraphicFramePr>
        <p:xfrm>
          <a:off x="7869931" y="2897165"/>
          <a:ext cx="3244148" cy="2656428"/>
        </p:xfrm>
        <a:graphic>
          <a:graphicData uri="http://schemas.openxmlformats.org/drawingml/2006/table">
            <a:tbl>
              <a:tblPr/>
              <a:tblGrid>
                <a:gridCol w="811037">
                  <a:extLst>
                    <a:ext uri="{9D8B030D-6E8A-4147-A177-3AD203B41FA5}">
                      <a16:colId xmlns:a16="http://schemas.microsoft.com/office/drawing/2014/main" val="3000869333"/>
                    </a:ext>
                  </a:extLst>
                </a:gridCol>
                <a:gridCol w="811037">
                  <a:extLst>
                    <a:ext uri="{9D8B030D-6E8A-4147-A177-3AD203B41FA5}">
                      <a16:colId xmlns:a16="http://schemas.microsoft.com/office/drawing/2014/main" val="3075608168"/>
                    </a:ext>
                  </a:extLst>
                </a:gridCol>
                <a:gridCol w="811037">
                  <a:extLst>
                    <a:ext uri="{9D8B030D-6E8A-4147-A177-3AD203B41FA5}">
                      <a16:colId xmlns:a16="http://schemas.microsoft.com/office/drawing/2014/main" val="4046350593"/>
                    </a:ext>
                  </a:extLst>
                </a:gridCol>
                <a:gridCol w="811037">
                  <a:extLst>
                    <a:ext uri="{9D8B030D-6E8A-4147-A177-3AD203B41FA5}">
                      <a16:colId xmlns:a16="http://schemas.microsoft.com/office/drawing/2014/main" val="1970222372"/>
                    </a:ext>
                  </a:extLst>
                </a:gridCol>
              </a:tblGrid>
              <a:tr h="17871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Chi-Square Tests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59890"/>
                  </a:ext>
                </a:extLst>
              </a:tr>
              <a:tr h="536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df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Asymp. Sig. (2-sided)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16550"/>
                  </a:ext>
                </a:extLst>
              </a:tr>
              <a:tr h="5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Pearson Chi-Square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8,043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,235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133464"/>
                  </a:ext>
                </a:extLst>
              </a:tr>
              <a:tr h="3574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Likelihood Ratio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8,291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,218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97207"/>
                  </a:ext>
                </a:extLst>
              </a:tr>
              <a:tr h="5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 of Valid Cases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699431"/>
                  </a:ext>
                </a:extLst>
              </a:tr>
              <a:tr h="49302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0 cells (0,0%) have expected count less than 5. The minimum expected count is 12,14.</a:t>
                      </a:r>
                    </a:p>
                  </a:txBody>
                  <a:tcPr marL="3175" marR="3175" marT="317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35393"/>
                  </a:ext>
                </a:extLst>
              </a:tr>
            </a:tbl>
          </a:graphicData>
        </a:graphic>
      </p:graphicFrame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2075BAC6-9F4A-4989-A32F-5EB25A14AB21}"/>
              </a:ext>
            </a:extLst>
          </p:cNvPr>
          <p:cNvCxnSpPr/>
          <p:nvPr/>
        </p:nvCxnSpPr>
        <p:spPr>
          <a:xfrm>
            <a:off x="5019388" y="3928388"/>
            <a:ext cx="2633316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68555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FF20ACC5-A796-4FF2-9609-D536062E9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07888"/>
              </p:ext>
            </p:extLst>
          </p:nvPr>
        </p:nvGraphicFramePr>
        <p:xfrm>
          <a:off x="2288830" y="1447360"/>
          <a:ext cx="7502705" cy="432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572627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982604-E229-4385-9DA7-31E692C7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1732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corralation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3ED532F-F29C-4D90-885E-21C2D99D3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18287"/>
              </p:ext>
            </p:extLst>
          </p:nvPr>
        </p:nvGraphicFramePr>
        <p:xfrm>
          <a:off x="1407295" y="1936551"/>
          <a:ext cx="4409171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752">
                  <a:extLst>
                    <a:ext uri="{9D8B030D-6E8A-4147-A177-3AD203B41FA5}">
                      <a16:colId xmlns:a16="http://schemas.microsoft.com/office/drawing/2014/main" val="2312324607"/>
                    </a:ext>
                  </a:extLst>
                </a:gridCol>
                <a:gridCol w="965419">
                  <a:extLst>
                    <a:ext uri="{9D8B030D-6E8A-4147-A177-3AD203B41FA5}">
                      <a16:colId xmlns:a16="http://schemas.microsoft.com/office/drawing/2014/main" val="792026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Comorbidities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 </a:t>
                      </a:r>
                      <a:r>
                        <a:rPr lang="tr-TR" dirty="0" err="1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2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Coronary</a:t>
                      </a:r>
                      <a:r>
                        <a:rPr lang="tr-T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Artery</a:t>
                      </a:r>
                      <a:r>
                        <a:rPr lang="tr-T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,293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2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Obstructive Lung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,659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0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Cerebrovascular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0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Heart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4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Peripheric Vascular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,103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4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Dementia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Parkinson’s Disease 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48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Osteoarthritis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24316"/>
                  </a:ext>
                </a:extLst>
              </a:tr>
            </a:tbl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55365075-01AB-426E-B55C-64605C45EA21}"/>
              </a:ext>
            </a:extLst>
          </p:cNvPr>
          <p:cNvSpPr/>
          <p:nvPr/>
        </p:nvSpPr>
        <p:spPr>
          <a:xfrm>
            <a:off x="6096000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Barthel index results, evaluated through diseases, the result of coronary artery disease, chronic obstructive lung disease and peripheric vascular disease (p&gt;0.05) were insignificant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90515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192002-1010-4064-B7BD-5641AABE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525" y="141732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corralation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57463DD3-266A-451B-A392-62894830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92306"/>
              </p:ext>
            </p:extLst>
          </p:nvPr>
        </p:nvGraphicFramePr>
        <p:xfrm>
          <a:off x="1277788" y="2046436"/>
          <a:ext cx="4409171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752">
                  <a:extLst>
                    <a:ext uri="{9D8B030D-6E8A-4147-A177-3AD203B41FA5}">
                      <a16:colId xmlns:a16="http://schemas.microsoft.com/office/drawing/2014/main" val="2312324607"/>
                    </a:ext>
                  </a:extLst>
                </a:gridCol>
                <a:gridCol w="965419">
                  <a:extLst>
                    <a:ext uri="{9D8B030D-6E8A-4147-A177-3AD203B41FA5}">
                      <a16:colId xmlns:a16="http://schemas.microsoft.com/office/drawing/2014/main" val="792026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Comorbidities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 </a:t>
                      </a:r>
                      <a:r>
                        <a:rPr lang="tr-TR" dirty="0" err="1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2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Coronary</a:t>
                      </a:r>
                      <a:r>
                        <a:rPr lang="tr-T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Artery</a:t>
                      </a:r>
                      <a:r>
                        <a:rPr lang="tr-T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,695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2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Obstructive Lung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,452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0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Cerebrovascular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0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Heart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4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Peripheric Vascular Disease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,117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4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Dementia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Parkinson’s Disease 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48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Osteoarthritis</a:t>
                      </a:r>
                      <a:endParaRPr lang="en-US" sz="1800" b="0" i="0" u="none" strike="noStrike" dirty="0">
                        <a:solidFill>
                          <a:srgbClr val="0E10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,182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24316"/>
                  </a:ext>
                </a:extLst>
              </a:tr>
            </a:tbl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F242F854-6754-41EA-BC37-38FB6ECE038F}"/>
              </a:ext>
            </a:extLst>
          </p:cNvPr>
          <p:cNvSpPr/>
          <p:nvPr/>
        </p:nvSpPr>
        <p:spPr>
          <a:xfrm>
            <a:off x="5828222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Lawton index results, evaluated by diseases, the results of coronary artery diseases, chronic obstructive lung diseases, peripheric vascular diseases and osteoarthritis (p&gt;0.05) were insignificant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60412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D1D03E7-0DDD-4BE3-9432-5424F0011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54102"/>
              </p:ext>
            </p:extLst>
          </p:nvPr>
        </p:nvGraphicFramePr>
        <p:xfrm>
          <a:off x="1784994" y="1528180"/>
          <a:ext cx="9140098" cy="4799864"/>
        </p:xfrm>
        <a:graphic>
          <a:graphicData uri="http://schemas.openxmlformats.org/drawingml/2006/table">
            <a:tbl>
              <a:tblPr/>
              <a:tblGrid>
                <a:gridCol w="1412563">
                  <a:extLst>
                    <a:ext uri="{9D8B030D-6E8A-4147-A177-3AD203B41FA5}">
                      <a16:colId xmlns:a16="http://schemas.microsoft.com/office/drawing/2014/main" val="463768824"/>
                    </a:ext>
                  </a:extLst>
                </a:gridCol>
                <a:gridCol w="1412563">
                  <a:extLst>
                    <a:ext uri="{9D8B030D-6E8A-4147-A177-3AD203B41FA5}">
                      <a16:colId xmlns:a16="http://schemas.microsoft.com/office/drawing/2014/main" val="2494861225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3841169264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3553459264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332143350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2662383609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2533986147"/>
                    </a:ext>
                  </a:extLst>
                </a:gridCol>
                <a:gridCol w="997101">
                  <a:extLst>
                    <a:ext uri="{9D8B030D-6E8A-4147-A177-3AD203B41FA5}">
                      <a16:colId xmlns:a16="http://schemas.microsoft.com/office/drawing/2014/main" val="3933633560"/>
                    </a:ext>
                  </a:extLst>
                </a:gridCol>
                <a:gridCol w="332366">
                  <a:extLst>
                    <a:ext uri="{9D8B030D-6E8A-4147-A177-3AD203B41FA5}">
                      <a16:colId xmlns:a16="http://schemas.microsoft.com/office/drawing/2014/main" val="124322571"/>
                    </a:ext>
                  </a:extLst>
                </a:gridCol>
              </a:tblGrid>
              <a:tr h="13453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Coefficients</a:t>
                      </a:r>
                      <a:r>
                        <a:rPr lang="en-US" sz="1100" b="0" i="1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13" marR="1513" marT="1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40874"/>
                  </a:ext>
                </a:extLst>
              </a:tr>
              <a:tr h="395248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Unstandardized Coefficients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Standardized Coefficients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Sig.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95,0% Confidence Interval for B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7629"/>
                  </a:ext>
                </a:extLst>
              </a:tr>
              <a:tr h="45328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Std. Error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Beta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Lower Bound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Upper Bound</a:t>
                      </a:r>
                    </a:p>
                  </a:txBody>
                  <a:tcPr marL="1513" marR="1513" marT="1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26532"/>
                  </a:ext>
                </a:extLst>
              </a:tr>
              <a:tr h="272596">
                <a:tc rowSpan="1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(Constant)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136,217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10,262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13,274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116,055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156,379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87651"/>
                  </a:ext>
                </a:extLst>
              </a:tr>
              <a:tr h="272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-,632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,128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-,206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-4,929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-,884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-,380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01734"/>
                  </a:ext>
                </a:extLst>
              </a:tr>
              <a:tr h="197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Comorbidity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-,019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-,001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-,010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,992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-3,812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3,774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32505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-3,519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2,109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-,070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-1,668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,096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-7,663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,625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89531"/>
                  </a:ext>
                </a:extLst>
              </a:tr>
              <a:tr h="197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,550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,205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,107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2,684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,147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,952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60443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HT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-,689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2,916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-,014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-,236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,813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-6,419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5,040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165219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CAD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1,028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3,071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,018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,335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,738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-5,005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7,061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889532"/>
                  </a:ext>
                </a:extLst>
              </a:tr>
              <a:tr h="272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COLD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-7,824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3,786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-,095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-2,067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,039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-15,261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-,386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615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CVD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-5,389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3,421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-,075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-1,576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,116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-12,110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1,331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40603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CHD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-6,575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3,698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-,092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-1,778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,076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-13,841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,691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586789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PAD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-6,499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5,527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-,049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-1,176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,240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-17,358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4,360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40633"/>
                  </a:ext>
                </a:extLst>
              </a:tr>
              <a:tr h="272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Dementia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-12,924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3,056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-,229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-4,229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-18,929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-6,920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547477"/>
                  </a:ext>
                </a:extLst>
              </a:tr>
              <a:tr h="362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Parkinson's disease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-23,853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3,801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-,294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-6,275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-31,322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-16,384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52921"/>
                  </a:ext>
                </a:extLst>
              </a:tr>
              <a:tr h="18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OA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-1,378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3,376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-,020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-,408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,683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-8,011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5,256</a:t>
                      </a: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61050"/>
                  </a:ext>
                </a:extLst>
              </a:tr>
              <a:tr h="96367"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Dependent Variable: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bartelskor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13" marR="1513" marT="15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4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9547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E2A1DFF-15E3-4441-A656-08AE51AA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76654"/>
              </p:ext>
            </p:extLst>
          </p:nvPr>
        </p:nvGraphicFramePr>
        <p:xfrm>
          <a:off x="1348191" y="1570696"/>
          <a:ext cx="9676736" cy="4473848"/>
        </p:xfrm>
        <a:graphic>
          <a:graphicData uri="http://schemas.openxmlformats.org/drawingml/2006/table">
            <a:tbl>
              <a:tblPr/>
              <a:tblGrid>
                <a:gridCol w="1321405">
                  <a:extLst>
                    <a:ext uri="{9D8B030D-6E8A-4147-A177-3AD203B41FA5}">
                      <a16:colId xmlns:a16="http://schemas.microsoft.com/office/drawing/2014/main" val="3864834854"/>
                    </a:ext>
                  </a:extLst>
                </a:gridCol>
                <a:gridCol w="1321405">
                  <a:extLst>
                    <a:ext uri="{9D8B030D-6E8A-4147-A177-3AD203B41FA5}">
                      <a16:colId xmlns:a16="http://schemas.microsoft.com/office/drawing/2014/main" val="3916256501"/>
                    </a:ext>
                  </a:extLst>
                </a:gridCol>
                <a:gridCol w="975804">
                  <a:extLst>
                    <a:ext uri="{9D8B030D-6E8A-4147-A177-3AD203B41FA5}">
                      <a16:colId xmlns:a16="http://schemas.microsoft.com/office/drawing/2014/main" val="1584847670"/>
                    </a:ext>
                  </a:extLst>
                </a:gridCol>
                <a:gridCol w="1402720">
                  <a:extLst>
                    <a:ext uri="{9D8B030D-6E8A-4147-A177-3AD203B41FA5}">
                      <a16:colId xmlns:a16="http://schemas.microsoft.com/office/drawing/2014/main" val="47707424"/>
                    </a:ext>
                  </a:extLst>
                </a:gridCol>
                <a:gridCol w="1402720">
                  <a:extLst>
                    <a:ext uri="{9D8B030D-6E8A-4147-A177-3AD203B41FA5}">
                      <a16:colId xmlns:a16="http://schemas.microsoft.com/office/drawing/2014/main" val="2162537541"/>
                    </a:ext>
                  </a:extLst>
                </a:gridCol>
                <a:gridCol w="975804">
                  <a:extLst>
                    <a:ext uri="{9D8B030D-6E8A-4147-A177-3AD203B41FA5}">
                      <a16:colId xmlns:a16="http://schemas.microsoft.com/office/drawing/2014/main" val="199246385"/>
                    </a:ext>
                  </a:extLst>
                </a:gridCol>
                <a:gridCol w="975804">
                  <a:extLst>
                    <a:ext uri="{9D8B030D-6E8A-4147-A177-3AD203B41FA5}">
                      <a16:colId xmlns:a16="http://schemas.microsoft.com/office/drawing/2014/main" val="1220195083"/>
                    </a:ext>
                  </a:extLst>
                </a:gridCol>
                <a:gridCol w="975804">
                  <a:extLst>
                    <a:ext uri="{9D8B030D-6E8A-4147-A177-3AD203B41FA5}">
                      <a16:colId xmlns:a16="http://schemas.microsoft.com/office/drawing/2014/main" val="475050802"/>
                    </a:ext>
                  </a:extLst>
                </a:gridCol>
                <a:gridCol w="325270">
                  <a:extLst>
                    <a:ext uri="{9D8B030D-6E8A-4147-A177-3AD203B41FA5}">
                      <a16:colId xmlns:a16="http://schemas.microsoft.com/office/drawing/2014/main" val="219728125"/>
                    </a:ext>
                  </a:extLst>
                </a:gridCol>
              </a:tblGrid>
              <a:tr h="96855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Coefficients</a:t>
                      </a:r>
                      <a:r>
                        <a:rPr lang="en-US" sz="1100" b="0" i="1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37" marR="1537" marT="15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28480"/>
                  </a:ext>
                </a:extLst>
              </a:tr>
              <a:tr h="387421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Unstandardized Coefficients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Standardized Coefficients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Sig.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95,0% Confidence Interval for B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17752"/>
                  </a:ext>
                </a:extLst>
              </a:tr>
              <a:tr h="5328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Std. Error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Beta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Lower Bound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Upper Bound</a:t>
                      </a:r>
                    </a:p>
                  </a:txBody>
                  <a:tcPr marL="1537" marR="1537" marT="1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74129"/>
                  </a:ext>
                </a:extLst>
              </a:tr>
              <a:tr h="349050">
                <a:tc rowSpan="1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(Constant)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37,729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3,090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12,210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31,658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43,800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11944"/>
                  </a:ext>
                </a:extLst>
              </a:tr>
              <a:tr h="267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-,292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,039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-,293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-7,557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-,368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-,216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569556"/>
                  </a:ext>
                </a:extLst>
              </a:tr>
              <a:tr h="193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Comorbidity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-,953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,581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-,174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-1,640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,102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-2,096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,189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15910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-,679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,635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-,042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-1,069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,286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-1,927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,569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2406"/>
                  </a:ext>
                </a:extLst>
              </a:tr>
              <a:tr h="193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,272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,062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,164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4,406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,150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,393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32998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HT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,878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,105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,055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-,037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3,414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82338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CAD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1,067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,925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,058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1,154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,249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-,749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2,884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204931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COLD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,979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1,140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,037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,859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,391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-1,261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3,219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16719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CVD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-,042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-,002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-,041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,967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-2,066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1,981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834416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CHD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-,984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1,114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-,042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-,884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,377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-3,172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1,204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05567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PAH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-,633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1,664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-,015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-,380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,704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-3,903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64729"/>
                  </a:ext>
                </a:extLst>
              </a:tr>
              <a:tr h="267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Dementia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-5,277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,920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-,289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-5,735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-7,085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-3,469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869626"/>
                  </a:ext>
                </a:extLst>
              </a:tr>
              <a:tr h="290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Parkinson's disease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-3,777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1,145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-,143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-3,299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,001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-6,025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-1,528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021809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OA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1,204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1,017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,053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1,184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,237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-,794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3,201</a:t>
                      </a: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04306"/>
                  </a:ext>
                </a:extLst>
              </a:tr>
              <a:tr h="96855"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Dependent Variable: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lawtonskor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37" marR="1537" marT="15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5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56908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B65431B-C821-466E-B4E1-FB52DAE891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391242"/>
            <a:ext cx="5092361" cy="4075515"/>
          </a:xfrm>
          <a:prstGeom prst="rect">
            <a:avLst/>
          </a:prstGeom>
          <a:noFill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472FF58-EA9C-4A58-A507-E1883B6CBA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1391242"/>
            <a:ext cx="5092361" cy="4075515"/>
          </a:xfrm>
          <a:prstGeom prst="rect">
            <a:avLst/>
          </a:prstGeom>
          <a:noFill/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B718A23-223D-4E8F-BFF4-3C20DA9CA69B}"/>
              </a:ext>
            </a:extLst>
          </p:cNvPr>
          <p:cNvSpPr txBox="1"/>
          <p:nvPr/>
        </p:nvSpPr>
        <p:spPr>
          <a:xfrm>
            <a:off x="2362976" y="1606096"/>
            <a:ext cx="2497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/>
              <a:t>0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BC7E961-BA9D-47FE-81D2-1D1952FF99D4}"/>
              </a:ext>
            </a:extLst>
          </p:cNvPr>
          <p:cNvSpPr txBox="1"/>
          <p:nvPr/>
        </p:nvSpPr>
        <p:spPr>
          <a:xfrm>
            <a:off x="4632423" y="1566967"/>
            <a:ext cx="418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/>
              <a:t>1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D80B2F2-4BD7-4D53-A129-7DBC5214FF04}"/>
              </a:ext>
            </a:extLst>
          </p:cNvPr>
          <p:cNvSpPr txBox="1"/>
          <p:nvPr/>
        </p:nvSpPr>
        <p:spPr>
          <a:xfrm>
            <a:off x="3295063" y="1414450"/>
            <a:ext cx="8378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/>
              <a:t>DEMENTIA</a:t>
            </a:r>
          </a:p>
        </p:txBody>
      </p:sp>
    </p:spTree>
    <p:extLst>
      <p:ext uri="{BB962C8B-B14F-4D97-AF65-F5344CB8AC3E}">
        <p14:creationId xmlns:p14="http://schemas.microsoft.com/office/powerpoint/2010/main" val="1944614696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F0F685C1-E8E7-42FA-BD17-78793CDF2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1" b="1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5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0DF27-5ABD-4D18-8EDA-14D01957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96" y="2777461"/>
            <a:ext cx="3084844" cy="26450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Materiel&amp;method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r-T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3722FD4-855D-4C87-AE4A-D579A454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96" y="1419273"/>
            <a:ext cx="3153580" cy="1358188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DAE799-CF89-4844-9410-D1C0F8CBC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393" y="1240045"/>
            <a:ext cx="64008" cy="4352544"/>
          </a:xfrm>
          <a:prstGeom prst="rect">
            <a:avLst/>
          </a:prstGeom>
          <a:solidFill>
            <a:srgbClr val="AB7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468111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6A377EA-D68C-4147-9C72-20EAFA1C89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391242"/>
            <a:ext cx="5092361" cy="4075515"/>
          </a:xfrm>
          <a:prstGeom prst="rect">
            <a:avLst/>
          </a:prstGeom>
          <a:noFill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8480A8E-AFDD-46B3-AA04-DBDB7A08B5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1391242"/>
            <a:ext cx="5092361" cy="4075515"/>
          </a:xfrm>
          <a:prstGeom prst="rect">
            <a:avLst/>
          </a:prstGeom>
          <a:noFill/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A614C7CB-2BEC-4832-ACF7-EDCA53FC7884}"/>
              </a:ext>
            </a:extLst>
          </p:cNvPr>
          <p:cNvSpPr txBox="1"/>
          <p:nvPr/>
        </p:nvSpPr>
        <p:spPr>
          <a:xfrm>
            <a:off x="2362976" y="1606096"/>
            <a:ext cx="2497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/>
              <a:t>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4EBDC7-74D9-4FA1-AE9D-963EE21F2744}"/>
              </a:ext>
            </a:extLst>
          </p:cNvPr>
          <p:cNvSpPr txBox="1"/>
          <p:nvPr/>
        </p:nvSpPr>
        <p:spPr>
          <a:xfrm>
            <a:off x="4632423" y="1566967"/>
            <a:ext cx="418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/>
              <a:t>1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4D0D929-17C4-427F-B942-48428FEE2E50}"/>
              </a:ext>
            </a:extLst>
          </p:cNvPr>
          <p:cNvSpPr txBox="1"/>
          <p:nvPr/>
        </p:nvSpPr>
        <p:spPr>
          <a:xfrm>
            <a:off x="3295063" y="1414450"/>
            <a:ext cx="8378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/>
              <a:t>DEMENTIA</a:t>
            </a:r>
          </a:p>
        </p:txBody>
      </p:sp>
    </p:spTree>
    <p:extLst>
      <p:ext uri="{BB962C8B-B14F-4D97-AF65-F5344CB8AC3E}">
        <p14:creationId xmlns:p14="http://schemas.microsoft.com/office/powerpoint/2010/main" val="2182089543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F08480-48EA-4ED2-88E5-2D083506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8188D3-E873-4161-A2F9-AEDA4B05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2834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incontinence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Dementia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Parkinson’s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74758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98FED1-2F94-4E0D-8FC2-DB68455B50DB}"/>
              </a:ext>
            </a:extLst>
          </p:cNvPr>
          <p:cNvSpPr/>
          <p:nvPr/>
        </p:nvSpPr>
        <p:spPr>
          <a:xfrm>
            <a:off x="982424" y="1801329"/>
            <a:ext cx="10227152" cy="480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W.A.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Satariano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R.A.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Silliman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Critical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Hematology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48 (2003) 239–248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Kaya, D., Koçyiğit, S. E., Dokuzlar, Ö., Soysal, P., &amp; Işık, A. T. (2018). Geriatri poliklinik olgularında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sendromlar: 1048 olgunun analizi. 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 Tıp Dergisi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31–35.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10.19161/etd.414492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Repetto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Lazzaro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al. “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Geriatric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Geriatric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2, 2002,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494–502., doi:10.1200/jco.2002.20.2.494.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Olin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Ö.,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Koochek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Ljungqvist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O., &amp;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Cederholm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(2004).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frail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residents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263–270.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10.1038/sj.ejcn.1602067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Talarska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Strugała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Szewczyczak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Tobis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Michalak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Wróblewska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&amp;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Tobis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W. –. (2017). Is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 of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BMC </a:t>
            </a:r>
            <a:r>
              <a:rPr lang="tr-TR" sz="12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Geriatrics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(1). </a:t>
            </a:r>
            <a:r>
              <a:rPr lang="tr-TR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tr-TR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10.1186/s12877-017-0461-0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der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Vorst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Zijlstra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A. R.,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Witte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 D.,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Duppen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E.,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Kempen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I. J. M., &amp;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M. G. A. (2016).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Daily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Community-Dwelling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Risk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 ONE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(10), e0165127. </a:t>
            </a:r>
            <a:r>
              <a:rPr lang="tr-TR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https://doi.org/10.1371/journal.pone.0165127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Enmarker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Ingela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Hellzén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(2012). Daily life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chronically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 10.4081/nursrep.2012.e8.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dirty="0" err="1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tr-TR" sz="12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Statistical </a:t>
            </a:r>
            <a:r>
              <a:rPr lang="tr-TR" sz="1200" dirty="0" err="1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tr-TR" sz="12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 </a:t>
            </a:r>
            <a:r>
              <a:rPr lang="tr-TR" sz="1200" dirty="0" err="1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tr-TR" sz="12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2021. Access: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TÜİK Kurumsal (tuik.gov.tr)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Services, 2020. Access: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yasli-nufus-demografik-degisimi-2020.pdf (ailevecalisma.gov.tr)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2402(a) of the Affordable Care Act—Guidance 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ImplementingStandards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Person-Centered Planning and Self-Direction in Home and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Community-Based Services Programs. Washington, DC: US Department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ofHealth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Human Services, 2014</a:t>
            </a:r>
            <a:b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CC846175-30D3-45AA-B80E-6586D0D6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52773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E8BBF0-595F-4C6D-B0B2-012C0ED3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Assoc. Dr.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Pınar Soysal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Gökçe Tan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9F3DA7DC-007E-4C8A-A6DB-C831860F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tr-T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69473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52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5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58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FA1A0533-69AD-457C-B503-2B5EA3DCD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11596" b="-1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71" name="Rectangle 60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F56719-4672-4E69-BB01-8EF59169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230" y="2554594"/>
            <a:ext cx="3659246" cy="14236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72" name="Rectangle 62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51681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02FDE30-B51A-4804-BAC1-A185090F4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36514"/>
              </p:ext>
            </p:extLst>
          </p:nvPr>
        </p:nvGraphicFramePr>
        <p:xfrm>
          <a:off x="1429293" y="905933"/>
          <a:ext cx="9365419" cy="5039730"/>
        </p:xfrm>
        <a:graphic>
          <a:graphicData uri="http://schemas.openxmlformats.org/drawingml/2006/table">
            <a:tbl>
              <a:tblPr/>
              <a:tblGrid>
                <a:gridCol w="5891383">
                  <a:extLst>
                    <a:ext uri="{9D8B030D-6E8A-4147-A177-3AD203B41FA5}">
                      <a16:colId xmlns:a16="http://schemas.microsoft.com/office/drawing/2014/main" val="3138752587"/>
                    </a:ext>
                  </a:extLst>
                </a:gridCol>
                <a:gridCol w="1737018">
                  <a:extLst>
                    <a:ext uri="{9D8B030D-6E8A-4147-A177-3AD203B41FA5}">
                      <a16:colId xmlns:a16="http://schemas.microsoft.com/office/drawing/2014/main" val="3022890531"/>
                    </a:ext>
                  </a:extLst>
                </a:gridCol>
                <a:gridCol w="1737018">
                  <a:extLst>
                    <a:ext uri="{9D8B030D-6E8A-4147-A177-3AD203B41FA5}">
                      <a16:colId xmlns:a16="http://schemas.microsoft.com/office/drawing/2014/main" val="455713102"/>
                    </a:ext>
                  </a:extLst>
                </a:gridCol>
              </a:tblGrid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FFFFFF"/>
                          </a:solidFill>
                          <a:effectLst/>
                          <a:latin typeface="Arial Tur" panose="020B0604020202020204" pitchFamily="34" charset="0"/>
                        </a:rPr>
                        <a:t>Disease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FFFFFF"/>
                          </a:solidFill>
                          <a:effectLst/>
                          <a:latin typeface="Arial Tur" panose="020B0604020202020204" pitchFamily="34" charset="0"/>
                        </a:rPr>
                        <a:t>+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FFFFFF"/>
                          </a:solidFill>
                          <a:effectLst/>
                          <a:latin typeface="Arial Tur" panose="020B0604020202020204" pitchFamily="34" charset="0"/>
                        </a:rPr>
                        <a:t>-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70525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Hypertension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66,2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32,7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03768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Coronary Artery Disease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19,9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78,4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35523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Chronic Obstructive Lung Disease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90,3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76245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Cerebrovascular disease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12,3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86,2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47747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Chronic Heart Disease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11,2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87,4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47256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Peripheric Vascular Disease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3,4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95,3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12069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Dementia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27,8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70,5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95864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Parkinson’s Disease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90,3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28817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Osteoarthritis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11,8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%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86,5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2" marR="6322" marT="6322" marB="91034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7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21054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C2C23C5-AB45-45CC-A6DE-50C3C9FE9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95967"/>
              </p:ext>
            </p:extLst>
          </p:nvPr>
        </p:nvGraphicFramePr>
        <p:xfrm>
          <a:off x="6373015" y="2074050"/>
          <a:ext cx="3544070" cy="3760426"/>
        </p:xfrm>
        <a:graphic>
          <a:graphicData uri="http://schemas.openxmlformats.org/drawingml/2006/table">
            <a:tbl>
              <a:tblPr/>
              <a:tblGrid>
                <a:gridCol w="2598309">
                  <a:extLst>
                    <a:ext uri="{9D8B030D-6E8A-4147-A177-3AD203B41FA5}">
                      <a16:colId xmlns:a16="http://schemas.microsoft.com/office/drawing/2014/main" val="4083119591"/>
                    </a:ext>
                  </a:extLst>
                </a:gridCol>
                <a:gridCol w="945761">
                  <a:extLst>
                    <a:ext uri="{9D8B030D-6E8A-4147-A177-3AD203B41FA5}">
                      <a16:colId xmlns:a16="http://schemas.microsoft.com/office/drawing/2014/main" val="4160242572"/>
                    </a:ext>
                  </a:extLst>
                </a:gridCol>
              </a:tblGrid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Lawton</a:t>
                      </a:r>
                    </a:p>
                  </a:txBody>
                  <a:tcPr marL="3175" marR="3175" marT="31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Dependant</a:t>
                      </a:r>
                    </a:p>
                  </a:txBody>
                  <a:tcPr marL="3175" marR="3175" marT="31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60585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1.Ability of use telephone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36344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2.Shopping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93948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3.Food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61497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4.Housekeeping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59502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5.Laundry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52033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6.Mode of transportation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60889"/>
                  </a:ext>
                </a:extLst>
              </a:tr>
              <a:tr h="682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7.Responsibility of own medication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0698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8.Ability to handle finances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82407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F760B112-86E6-4D76-AAA0-53CAE6591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69247"/>
              </p:ext>
            </p:extLst>
          </p:nvPr>
        </p:nvGraphicFramePr>
        <p:xfrm>
          <a:off x="2274915" y="2074053"/>
          <a:ext cx="3544070" cy="3760423"/>
        </p:xfrm>
        <a:graphic>
          <a:graphicData uri="http://schemas.openxmlformats.org/drawingml/2006/table">
            <a:tbl>
              <a:tblPr/>
              <a:tblGrid>
                <a:gridCol w="2500162">
                  <a:extLst>
                    <a:ext uri="{9D8B030D-6E8A-4147-A177-3AD203B41FA5}">
                      <a16:colId xmlns:a16="http://schemas.microsoft.com/office/drawing/2014/main" val="3215550071"/>
                    </a:ext>
                  </a:extLst>
                </a:gridCol>
                <a:gridCol w="1043908">
                  <a:extLst>
                    <a:ext uri="{9D8B030D-6E8A-4147-A177-3AD203B41FA5}">
                      <a16:colId xmlns:a16="http://schemas.microsoft.com/office/drawing/2014/main" val="964672266"/>
                    </a:ext>
                  </a:extLst>
                </a:gridCol>
              </a:tblGrid>
              <a:tr h="35131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Dependant</a:t>
                      </a:r>
                    </a:p>
                  </a:txBody>
                  <a:tcPr marL="3175" marR="3175" marT="31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24026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Feeding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76667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Bathing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14496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Grooming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95889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Dreessing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2286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Bowels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67203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98754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Toilet use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96152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4793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30881"/>
                  </a:ext>
                </a:extLst>
              </a:tr>
              <a:tr h="340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Stairs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3175" marR="3175" marT="317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1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483136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D181E40-519D-4FF9-BCD0-A134A4103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8" t="41327" r="65534" b="32217"/>
          <a:stretch/>
        </p:blipFill>
        <p:spPr>
          <a:xfrm>
            <a:off x="2391392" y="1390798"/>
            <a:ext cx="7003119" cy="37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4740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8D3DFA-D025-4106-B2A7-5712388B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B7473B7-4025-4A02-A19B-DFCCF72A072C}"/>
              </a:ext>
            </a:extLst>
          </p:cNvPr>
          <p:cNvSpPr txBox="1"/>
          <p:nvPr/>
        </p:nvSpPr>
        <p:spPr>
          <a:xfrm>
            <a:off x="2323657" y="5329422"/>
            <a:ext cx="322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5ED6E66-5517-43EE-B607-42E96765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85" y="2286000"/>
            <a:ext cx="45910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C71A2A2-0710-4245-9323-39A39E631340}"/>
              </a:ext>
            </a:extLst>
          </p:cNvPr>
          <p:cNvSpPr txBox="1"/>
          <p:nvPr/>
        </p:nvSpPr>
        <p:spPr>
          <a:xfrm>
            <a:off x="7957203" y="5329422"/>
            <a:ext cx="226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260FF83-FA5C-4F52-8B8B-722B0A3F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99" y="2286000"/>
            <a:ext cx="45910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622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04883A-11F4-45F0-84B2-3C62D279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F3F452-5415-4887-942A-8CB7183E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country in the world is experiencing growth in both the size and the proportion of older persons in the population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DBF0E60-6170-4802-BE6B-46F626863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63" t="34506" r="19367" b="23891"/>
          <a:stretch/>
        </p:blipFill>
        <p:spPr>
          <a:xfrm>
            <a:off x="1186496" y="2825025"/>
            <a:ext cx="5108343" cy="304406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3F59264-1535-47BA-BD9E-E11B87BA98A4}"/>
              </a:ext>
            </a:extLst>
          </p:cNvPr>
          <p:cNvSpPr txBox="1"/>
          <p:nvPr/>
        </p:nvSpPr>
        <p:spPr>
          <a:xfrm>
            <a:off x="6764193" y="3105834"/>
            <a:ext cx="4620675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Globally, the population aged 65 and over is growing faster than all other age groups.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16B8C44-6728-4536-83E6-73E8BF328EE6}"/>
              </a:ext>
            </a:extLst>
          </p:cNvPr>
          <p:cNvSpPr txBox="1"/>
          <p:nvPr/>
        </p:nvSpPr>
        <p:spPr>
          <a:xfrm>
            <a:off x="6808942" y="4465888"/>
            <a:ext cx="47093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2019, 1 out of every 11 people was 65 years or older. This rate is expected to increase to 1 in 6 people by 2050.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World Population Prospects: the 2019 Revision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076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8A43F6-1767-41CF-AD68-A5D2E6A1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40BC06-DF2C-470D-AB39-7CA81FD372FB}"/>
              </a:ext>
            </a:extLst>
          </p:cNvPr>
          <p:cNvSpPr txBox="1"/>
          <p:nvPr/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According to the World Health Organization: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CB2660-BFBF-4FC4-A2C0-F6D9341B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rgbClr val="215C6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sim 13" descr="oyuncak içeren bir resim&#10;&#10;Açıklama otomatik olarak oluşturuldu">
            <a:extLst>
              <a:ext uri="{FF2B5EF4-FFF2-40B4-BE49-F238E27FC236}">
                <a16:creationId xmlns:a16="http://schemas.microsoft.com/office/drawing/2014/main" id="{A7085D11-1827-4E18-9E20-988051F2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6" y="633502"/>
            <a:ext cx="2784700" cy="27847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A92E2F-55AE-4881-A4B4-F7005A55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rgbClr val="48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E93E17-375F-4DB9-8C0A-BE32314A8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19A4ED8-71CF-43D3-BB55-6F00FF527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C38348-0ECF-4EAB-B3E5-906FA46E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rgbClr val="215C6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sim 15" descr="ulaşım içeren bir resim&#10;&#10;Açıklama otomatik olarak oluşturuldu">
            <a:extLst>
              <a:ext uri="{FF2B5EF4-FFF2-40B4-BE49-F238E27FC236}">
                <a16:creationId xmlns:a16="http://schemas.microsoft.com/office/drawing/2014/main" id="{D2BC932E-0475-427F-AE83-0F944B77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3069855"/>
            <a:ext cx="2295082" cy="229508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310355E-1DF7-4918-AF71-2885234A6116}"/>
              </a:ext>
            </a:extLst>
          </p:cNvPr>
          <p:cNvSpPr txBox="1"/>
          <p:nvPr/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 number of older people who need support for activities of daily living in developing countries is forecast to quadruple by 2050.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an urgent need to develop and implement comprehensive and coordinated primary health care approaches that can prevent, slow or reverse decline in capacity drives through the chronic diseases.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47B9C-5BDA-413C-9462-F18ADD6D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48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03CC8-D114-4107-B640-AF7386AC5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15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139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8A42D7-6149-45A4-880F-ED7DB8B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9ADFDEC-143B-47FA-914B-52B79C728C20}"/>
              </a:ext>
            </a:extLst>
          </p:cNvPr>
          <p:cNvSpPr txBox="1"/>
          <p:nvPr/>
        </p:nvSpPr>
        <p:spPr>
          <a:xfrm>
            <a:off x="1380168" y="1945553"/>
            <a:ext cx="982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studies, the increase in the coexistence of diseases seriously affects the decrease in functional capacity, that is, the independent living status of individuals.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isability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factors due to ageing are unknown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169E1A-F77F-42DD-A129-B1D4070E1C8A}"/>
              </a:ext>
            </a:extLst>
          </p:cNvPr>
          <p:cNvSpPr txBox="1"/>
          <p:nvPr/>
        </p:nvSpPr>
        <p:spPr>
          <a:xfrm>
            <a:off x="1348707" y="3622279"/>
            <a:ext cx="950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capacities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geriatric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3655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C07399-BA08-4E59-92F8-7E73F986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263496"/>
            <a:ext cx="9486900" cy="1371600"/>
          </a:xfrm>
        </p:spPr>
        <p:txBody>
          <a:bodyPr/>
          <a:lstStyle/>
          <a:p>
            <a:r>
              <a:rPr lang="tr-T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MATERİAL&amp;METHOD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B9FD0E-0F49-421A-A69F-7D2CA2BC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688979"/>
            <a:ext cx="9486901" cy="5010079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admited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eriatric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January 2019 and September 2020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60-70,70-80,80-90,90+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Age, gender, education year, number of drug used, comorbidities 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Daily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Daily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4B64555-BCF9-4693-BEAA-DA61CBA95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1766"/>
              </p:ext>
            </p:extLst>
          </p:nvPr>
        </p:nvGraphicFramePr>
        <p:xfrm>
          <a:off x="2696832" y="3782616"/>
          <a:ext cx="3309917" cy="247015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309917">
                  <a:extLst>
                    <a:ext uri="{9D8B030D-6E8A-4147-A177-3AD203B41FA5}">
                      <a16:colId xmlns:a16="http://schemas.microsoft.com/office/drawing/2014/main" val="1286342124"/>
                    </a:ext>
                  </a:extLst>
                </a:gridCol>
              </a:tblGrid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COMORBIDITIES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11463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 err="1">
                          <a:effectLst/>
                        </a:rPr>
                        <a:t>Hypertension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37379763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 err="1">
                          <a:effectLst/>
                        </a:rPr>
                        <a:t>Coronary</a:t>
                      </a:r>
                      <a:r>
                        <a:rPr lang="tr-TR" sz="1600" u="none" strike="noStrike" dirty="0">
                          <a:effectLst/>
                        </a:rPr>
                        <a:t> </a:t>
                      </a:r>
                      <a:r>
                        <a:rPr lang="tr-TR" sz="1600" u="none" strike="noStrike" dirty="0" err="1">
                          <a:effectLst/>
                        </a:rPr>
                        <a:t>Artery</a:t>
                      </a:r>
                      <a:r>
                        <a:rPr lang="tr-TR" sz="1600" u="none" strike="noStrike" dirty="0">
                          <a:effectLst/>
                        </a:rPr>
                        <a:t> </a:t>
                      </a:r>
                      <a:r>
                        <a:rPr lang="tr-TR" sz="1600" u="none" strike="noStrike" dirty="0" err="1">
                          <a:effectLst/>
                        </a:rPr>
                        <a:t>Disease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813490258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Chronic Obstructive Lung Disease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758391614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Cerebrovascular disease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397542238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Chronic Heart Disease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68624214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Peripheric Vascular Disease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523606622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Dementia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1177686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Parkinson’s Disease 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31741547"/>
                  </a:ext>
                </a:extLst>
              </a:tr>
              <a:tr h="243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Osteoarthritis</a:t>
                      </a:r>
                      <a:endParaRPr lang="en-US" sz="1600" b="0" i="0" u="none" strike="noStrike" dirty="0">
                        <a:solidFill>
                          <a:srgbClr val="0E101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0338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4913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rthel Activities of Daily Living (ADL) index The Barthel ADL is a measure  of independence. It consists o… | Activities of daily living, Living  skills, Ab routine">
            <a:extLst>
              <a:ext uri="{FF2B5EF4-FFF2-40B4-BE49-F238E27FC236}">
                <a16:creationId xmlns:a16="http://schemas.microsoft.com/office/drawing/2014/main" id="{2068AA35-0F18-4A69-B110-8F0757688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"/>
          <a:stretch/>
        </p:blipFill>
        <p:spPr bwMode="auto">
          <a:xfrm>
            <a:off x="1015572" y="322243"/>
            <a:ext cx="4567029" cy="487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C8E59FA0-4F16-401A-960D-1B2FBC65F8F8}"/>
              </a:ext>
            </a:extLst>
          </p:cNvPr>
          <p:cNvSpPr txBox="1"/>
          <p:nvPr/>
        </p:nvSpPr>
        <p:spPr>
          <a:xfrm>
            <a:off x="4900486" y="5243684"/>
            <a:ext cx="7316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0-100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31219D-1FD9-49A4-90CB-8FF1358D6B8E}"/>
              </a:ext>
            </a:extLst>
          </p:cNvPr>
          <p:cNvSpPr txBox="1"/>
          <p:nvPr/>
        </p:nvSpPr>
        <p:spPr>
          <a:xfrm>
            <a:off x="6522606" y="563097"/>
            <a:ext cx="3571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Grooming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Dreessing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Bowels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Blader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Toilet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Stairs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o 11">
            <a:extLst>
              <a:ext uri="{FF2B5EF4-FFF2-40B4-BE49-F238E27FC236}">
                <a16:creationId xmlns:a16="http://schemas.microsoft.com/office/drawing/2014/main" id="{17A71322-BC0F-4734-8DA0-514F88720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99032"/>
              </p:ext>
            </p:extLst>
          </p:nvPr>
        </p:nvGraphicFramePr>
        <p:xfrm>
          <a:off x="6559901" y="3838965"/>
          <a:ext cx="52175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763">
                  <a:extLst>
                    <a:ext uri="{9D8B030D-6E8A-4147-A177-3AD203B41FA5}">
                      <a16:colId xmlns:a16="http://schemas.microsoft.com/office/drawing/2014/main" val="4029996740"/>
                    </a:ext>
                  </a:extLst>
                </a:gridCol>
                <a:gridCol w="2608763">
                  <a:extLst>
                    <a:ext uri="{9D8B030D-6E8A-4147-A177-3AD203B41FA5}">
                      <a16:colId xmlns:a16="http://schemas.microsoft.com/office/drawing/2014/main" val="179358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8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6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21-61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62-90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Moderately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8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91-99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Mildly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6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4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183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E LAWTON IADL Scale - ADL measures for people post-stroke">
            <a:extLst>
              <a:ext uri="{FF2B5EF4-FFF2-40B4-BE49-F238E27FC236}">
                <a16:creationId xmlns:a16="http://schemas.microsoft.com/office/drawing/2014/main" id="{86E2F797-A450-4314-9F0B-699ECB4F0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7084" r="4453" b="1434"/>
          <a:stretch/>
        </p:blipFill>
        <p:spPr bwMode="auto">
          <a:xfrm>
            <a:off x="837158" y="407619"/>
            <a:ext cx="4447331" cy="48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3EE22BB-5D51-4B70-86CE-0ED714272CD7}"/>
              </a:ext>
            </a:extLst>
          </p:cNvPr>
          <p:cNvSpPr txBox="1"/>
          <p:nvPr/>
        </p:nvSpPr>
        <p:spPr>
          <a:xfrm>
            <a:off x="4596646" y="5458105"/>
            <a:ext cx="63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0-23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5D4250D-C889-4055-99E5-5100DCC06B65}"/>
              </a:ext>
            </a:extLst>
          </p:cNvPr>
          <p:cNvSpPr txBox="1"/>
          <p:nvPr/>
        </p:nvSpPr>
        <p:spPr>
          <a:xfrm>
            <a:off x="6450496" y="1053548"/>
            <a:ext cx="415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preperation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Housekeeping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Laundry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9">
            <a:extLst>
              <a:ext uri="{FF2B5EF4-FFF2-40B4-BE49-F238E27FC236}">
                <a16:creationId xmlns:a16="http://schemas.microsoft.com/office/drawing/2014/main" id="{4013384E-0B81-4CF1-B5CA-0BA50ED07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96671"/>
              </p:ext>
            </p:extLst>
          </p:nvPr>
        </p:nvGraphicFramePr>
        <p:xfrm>
          <a:off x="6450496" y="4057811"/>
          <a:ext cx="41565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272">
                  <a:extLst>
                    <a:ext uri="{9D8B030D-6E8A-4147-A177-3AD203B41FA5}">
                      <a16:colId xmlns:a16="http://schemas.microsoft.com/office/drawing/2014/main" val="1075156609"/>
                    </a:ext>
                  </a:extLst>
                </a:gridCol>
                <a:gridCol w="2078272">
                  <a:extLst>
                    <a:ext uri="{9D8B030D-6E8A-4147-A177-3AD203B41FA5}">
                      <a16:colId xmlns:a16="http://schemas.microsoft.com/office/drawing/2014/main" val="1231810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13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1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Semi-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0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841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626C0305-DA4D-45EF-8EF0-CF3BD225C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91429"/>
              </p:ext>
            </p:extLst>
          </p:nvPr>
        </p:nvGraphicFramePr>
        <p:xfrm>
          <a:off x="6386148" y="2120699"/>
          <a:ext cx="4894677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677">
                  <a:extLst>
                    <a:ext uri="{9D8B030D-6E8A-4147-A177-3AD203B41FA5}">
                      <a16:colId xmlns:a16="http://schemas.microsoft.com/office/drawing/2014/main" val="120431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Exclusion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3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Younger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7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Individuals who have severe vision and hearing impairment that prevent communication and understanding commands during the examination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9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Individuals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who refused to participate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6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Individuals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who have terminal disease, a life-threatening disease in the last 6 months or those hospitalized for major surgery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34275"/>
                  </a:ext>
                </a:extLst>
              </a:tr>
            </a:tbl>
          </a:graphicData>
        </a:graphic>
      </p:graphicFrame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135FB33C-28BD-4A33-AF2A-32E82BA49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864"/>
              </p:ext>
            </p:extLst>
          </p:nvPr>
        </p:nvGraphicFramePr>
        <p:xfrm>
          <a:off x="1097280" y="2120699"/>
          <a:ext cx="4894677" cy="199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677">
                  <a:extLst>
                    <a:ext uri="{9D8B030D-6E8A-4147-A177-3AD203B41FA5}">
                      <a16:colId xmlns:a16="http://schemas.microsoft.com/office/drawing/2014/main" val="3283770791"/>
                    </a:ext>
                  </a:extLst>
                </a:gridCol>
              </a:tblGrid>
              <a:tr h="422356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</a:t>
                      </a: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11314"/>
                  </a:ext>
                </a:extLst>
              </a:tr>
              <a:tr h="42235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and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86355"/>
                  </a:ext>
                </a:extLst>
              </a:tr>
              <a:tr h="42235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chronic diseases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75031"/>
                  </a:ext>
                </a:extLst>
              </a:tr>
              <a:tr h="72899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 are volunteering to participate in research and having knowledge of daily life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activitie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94901"/>
                  </a:ext>
                </a:extLst>
              </a:tr>
            </a:tbl>
          </a:graphicData>
        </a:graphic>
      </p:graphicFrame>
      <p:sp>
        <p:nvSpPr>
          <p:cNvPr id="6" name="Başlık 1">
            <a:extLst>
              <a:ext uri="{FF2B5EF4-FFF2-40B4-BE49-F238E27FC236}">
                <a16:creationId xmlns:a16="http://schemas.microsoft.com/office/drawing/2014/main" id="{80A57165-7DF2-4E56-B7EF-F072A727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tr-T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tr-TR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  <a:r>
              <a:rPr lang="tr-T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86995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Geçmişe bakış</Template>
  <TotalTime>2149</TotalTime>
  <Words>2142</Words>
  <Application>Microsoft Office PowerPoint</Application>
  <PresentationFormat>Geniş ekran</PresentationFormat>
  <Paragraphs>595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Arial Tur</vt:lpstr>
      <vt:lpstr>Calibri</vt:lpstr>
      <vt:lpstr>Calibri Light</vt:lpstr>
      <vt:lpstr>Times New Roman</vt:lpstr>
      <vt:lpstr>Wingdings</vt:lpstr>
      <vt:lpstr>Geçmişe bakış</vt:lpstr>
      <vt:lpstr>Investigation of Factors Affecting Daily Life Activities In Geriatric Patients</vt:lpstr>
      <vt:lpstr>PLAN</vt:lpstr>
      <vt:lpstr>Introduction</vt:lpstr>
      <vt:lpstr>PowerPoint Sunusu</vt:lpstr>
      <vt:lpstr>PURPOSE</vt:lpstr>
      <vt:lpstr>MATERİAL&amp;METHOD</vt:lpstr>
      <vt:lpstr>PowerPoint Sunusu</vt:lpstr>
      <vt:lpstr>PowerPoint Sunusu</vt:lpstr>
      <vt:lpstr>Inclusion&amp; exclusion criteria</vt:lpstr>
      <vt:lpstr>ANALYSIS</vt:lpstr>
      <vt:lpstr>RESULTS</vt:lpstr>
      <vt:lpstr>PowerPoint Sunusu</vt:lpstr>
      <vt:lpstr>FUNCTIONAL LEVEL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CONCLUSION</vt:lpstr>
      <vt:lpstr>References </vt:lpstr>
      <vt:lpstr>Acknowledgement</vt:lpstr>
      <vt:lpstr>THANK YOU!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Factors Affecting Daily Life Activities in Geriatric Patients</dc:title>
  <dc:creator>Duygu Su Saraçoğlu</dc:creator>
  <cp:lastModifiedBy>Duygu Su Saraçoğlu</cp:lastModifiedBy>
  <cp:revision>87</cp:revision>
  <dcterms:created xsi:type="dcterms:W3CDTF">2021-05-24T17:57:21Z</dcterms:created>
  <dcterms:modified xsi:type="dcterms:W3CDTF">2021-06-02T18:09:33Z</dcterms:modified>
</cp:coreProperties>
</file>